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759" r:id="rId5"/>
    <p:sldMasterId id="2147483768" r:id="rId6"/>
    <p:sldMasterId id="2147483777" r:id="rId7"/>
  </p:sldMasterIdLst>
  <p:notesMasterIdLst>
    <p:notesMasterId r:id="rId52"/>
  </p:notesMasterIdLst>
  <p:handoutMasterIdLst>
    <p:handoutMasterId r:id="rId53"/>
  </p:handoutMasterIdLst>
  <p:sldIdLst>
    <p:sldId id="463" r:id="rId8"/>
    <p:sldId id="547" r:id="rId9"/>
    <p:sldId id="357" r:id="rId10"/>
    <p:sldId id="555" r:id="rId11"/>
    <p:sldId id="556" r:id="rId12"/>
    <p:sldId id="557" r:id="rId13"/>
    <p:sldId id="558" r:id="rId14"/>
    <p:sldId id="560" r:id="rId15"/>
    <p:sldId id="561" r:id="rId16"/>
    <p:sldId id="562" r:id="rId17"/>
    <p:sldId id="564" r:id="rId18"/>
    <p:sldId id="594" r:id="rId19"/>
    <p:sldId id="565" r:id="rId20"/>
    <p:sldId id="569" r:id="rId21"/>
    <p:sldId id="573" r:id="rId22"/>
    <p:sldId id="570" r:id="rId23"/>
    <p:sldId id="571" r:id="rId24"/>
    <p:sldId id="572" r:id="rId25"/>
    <p:sldId id="580" r:id="rId26"/>
    <p:sldId id="576" r:id="rId27"/>
    <p:sldId id="568" r:id="rId28"/>
    <p:sldId id="581" r:id="rId29"/>
    <p:sldId id="574" r:id="rId30"/>
    <p:sldId id="582" r:id="rId31"/>
    <p:sldId id="575" r:id="rId32"/>
    <p:sldId id="583" r:id="rId33"/>
    <p:sldId id="584" r:id="rId34"/>
    <p:sldId id="586" r:id="rId35"/>
    <p:sldId id="540" r:id="rId36"/>
    <p:sldId id="590" r:id="rId37"/>
    <p:sldId id="578" r:id="rId38"/>
    <p:sldId id="579" r:id="rId39"/>
    <p:sldId id="587" r:id="rId40"/>
    <p:sldId id="567" r:id="rId41"/>
    <p:sldId id="591" r:id="rId42"/>
    <p:sldId id="589" r:id="rId43"/>
    <p:sldId id="592" r:id="rId44"/>
    <p:sldId id="593" r:id="rId45"/>
    <p:sldId id="548" r:id="rId46"/>
    <p:sldId id="550" r:id="rId47"/>
    <p:sldId id="551" r:id="rId48"/>
    <p:sldId id="585" r:id="rId49"/>
    <p:sldId id="552" r:id="rId50"/>
    <p:sldId id="577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3842" autoAdjust="0"/>
  </p:normalViewPr>
  <p:slideViewPr>
    <p:cSldViewPr>
      <p:cViewPr>
        <p:scale>
          <a:sx n="102" d="100"/>
          <a:sy n="102" d="100"/>
        </p:scale>
        <p:origin x="-69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1-29T17:12:18.824" idx="1">
    <p:pos x="4905" y="335"/>
    <p:text>Feel free to add your own logo here! Right-click and choose change picture.
Don't forget to delete this comment...
And, don't forget to PLAY the deck to make sure you're comfortable with the animations!</p:tex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 build some code</a:t>
            </a:r>
            <a:r>
              <a:rPr lang="en-US" baseline="0" dirty="0" smtClean="0"/>
              <a:t> to test encryption, and you end up with something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can be complex,</a:t>
            </a:r>
            <a:r>
              <a:rPr lang="en-US" baseline="0" dirty="0" smtClean="0"/>
              <a:t> or simple, but really it’s just a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2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en-US" baseline="0" dirty="0" smtClean="0"/>
              <a:t> start with communications as the first place to secure our data. We want to be sure that we aren’t leaking information to outsiders.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9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Whoops, I’ve got problems.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I’ve heard this encryption can cause performance slowdowns. There are lots of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953000"/>
            <a:ext cx="3697288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2826"/>
            <a:ext cx="7772400" cy="14689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55127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337476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25146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495800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5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433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549043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300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29287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6382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0" y="21336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4403"/>
            <a:ext cx="4038600" cy="41831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4405"/>
            <a:ext cx="4038600" cy="41831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724880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67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6776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44848"/>
            <a:ext cx="4040188" cy="35293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2146776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644849"/>
            <a:ext cx="4041775" cy="352930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508435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6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833837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3671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598688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8684"/>
            <a:ext cx="5111750" cy="55269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760735"/>
            <a:ext cx="3008313" cy="436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888786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569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88627"/>
            <a:ext cx="7772400" cy="1468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339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9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11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0" y="2362200"/>
            <a:ext cx="4902199" cy="445346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72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6551613"/>
            <a:ext cx="368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6488113"/>
            <a:ext cx="2667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43600"/>
            <a:ext cx="20907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1384300"/>
            <a:ext cx="8455025" cy="5040312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981200"/>
            <a:ext cx="9144000" cy="693751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953000"/>
            <a:ext cx="3697287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990725"/>
            <a:ext cx="82296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05200"/>
            <a:ext cx="8229600" cy="190500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307417"/>
            <a:ext cx="65547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533400"/>
            <a:ext cx="6554788" cy="376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50284"/>
            <a:ext cx="9144000" cy="605368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8833"/>
            <a:ext cx="5811838" cy="3640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6326717"/>
            <a:ext cx="5811838" cy="364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jones@sqlservercentra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voiceofthedba.com/" TargetMode="External"/><Relationship Id="rId4" Type="http://schemas.openxmlformats.org/officeDocument/2006/relationships/hyperlink" Target="https://twitter.com/way0utwes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voiceofthedba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://www.linkedin.com/in/way0utwest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hyperlink" Target="http://www.voiceofthedb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057400" y="311487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r>
              <a:rPr lang="en-US" altLang="en-US" kern="0" dirty="0" smtClean="0"/>
              <a:t>Steve Jones</a:t>
            </a:r>
          </a:p>
          <a:p>
            <a:r>
              <a:rPr lang="en-US" altLang="en-US" kern="0" dirty="0" smtClean="0">
                <a:hlinkClick r:id="rId3"/>
              </a:rPr>
              <a:t>sjones@sqlservercentral.com</a:t>
            </a:r>
            <a:endParaRPr lang="en-US" altLang="en-US" kern="0" dirty="0" smtClean="0"/>
          </a:p>
          <a:p>
            <a:r>
              <a:rPr lang="en-US" altLang="en-US" kern="0" dirty="0" smtClean="0">
                <a:hlinkClick r:id="rId4"/>
              </a:rPr>
              <a:t>@way0utwest</a:t>
            </a:r>
            <a:endParaRPr lang="en-US" altLang="en-US" kern="0" dirty="0" smtClean="0"/>
          </a:p>
          <a:p>
            <a:r>
              <a:rPr lang="en-US" altLang="en-US" kern="0" dirty="0" smtClean="0">
                <a:hlinkClick r:id="rId5"/>
              </a:rPr>
              <a:t>www.voiceofthedba.com</a:t>
            </a:r>
            <a:endParaRPr lang="en-US" altLang="en-US" kern="0" dirty="0" smtClean="0"/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tx1"/>
                </a:solidFill>
                <a:latin typeface="+mj-lt"/>
                <a:cs typeface="Mangal" pitchFamily="18" charset="0"/>
              </a:rPr>
              <a:t>DevConnections</a:t>
            </a:r>
            <a:r>
              <a:rPr dirty="0" smtClean="0">
                <a:latin typeface="+mj-lt"/>
                <a:cs typeface="Mangal" pitchFamily="18" charset="0"/>
              </a:rPr>
              <a:t/>
            </a:r>
            <a:br>
              <a:rPr dirty="0" smtClean="0">
                <a:latin typeface="+mj-lt"/>
                <a:cs typeface="Mangal" pitchFamily="18" charset="0"/>
              </a:rPr>
            </a:br>
            <a:r>
              <a:rPr lang="en-US" dirty="0"/>
              <a:t>Protecting your data with encryption while maintaining performance in SQL Server 2014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25908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62000" y="1600200"/>
            <a:ext cx="7315200" cy="39624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varbinary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@cc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@cc = ‘4111111111111111’</a:t>
            </a:r>
          </a:p>
          <a:p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@</a:t>
            </a:r>
            <a:r>
              <a:rPr lang="en-US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MyJobIsSafe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UDF_EncryptData</a:t>
            </a:r>
            <a:r>
              <a:rPr lang="en-US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(@cc)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43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complexmach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6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eyeofthetig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96981" cy="4924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2206823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667000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524000"/>
            <a:ext cx="53823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Agenda</a:t>
            </a:r>
            <a:endParaRPr altLang="en-US" sz="2400" dirty="0" smtClean="0">
              <a:solidFill>
                <a:schemeClr val="accent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7462"/>
            <a:ext cx="8434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886200" y="259080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8949"/>
            <a:ext cx="1795462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42672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" y="1676400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323373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89" y="2797175"/>
            <a:ext cx="1" cy="147002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2236788"/>
            <a:ext cx="1289892" cy="119221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675731"/>
            <a:ext cx="838200" cy="55800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767806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2155825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96407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IPSec</a:t>
            </a:r>
            <a:endParaRPr lang="en-US" dirty="0" smtClean="0"/>
          </a:p>
          <a:p>
            <a:pPr lvl="1"/>
            <a:r>
              <a:rPr lang="en-US" dirty="0" smtClean="0"/>
              <a:t>Windows layer </a:t>
            </a:r>
          </a:p>
          <a:p>
            <a:pPr lvl="1"/>
            <a:r>
              <a:rPr lang="en-US" dirty="0" smtClean="0"/>
              <a:t>Windows administrators</a:t>
            </a:r>
          </a:p>
          <a:p>
            <a:r>
              <a:rPr lang="en-US" dirty="0" smtClean="0"/>
              <a:t>SSL	</a:t>
            </a:r>
          </a:p>
          <a:p>
            <a:pPr lvl="1"/>
            <a:r>
              <a:rPr lang="en-US" dirty="0" smtClean="0"/>
              <a:t>Need purchased certificate</a:t>
            </a:r>
          </a:p>
          <a:p>
            <a:pPr lvl="1"/>
            <a:r>
              <a:rPr lang="en-US" dirty="0" smtClean="0"/>
              <a:t>Simple Setup</a:t>
            </a:r>
          </a:p>
          <a:p>
            <a:r>
              <a:rPr lang="en-US" dirty="0" smtClean="0"/>
              <a:t>Overhead?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010400" cy="4381500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514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343025"/>
            <a:ext cx="78295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438482"/>
            <a:ext cx="4711248" cy="3948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1" y="2600189"/>
            <a:ext cx="3516923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838200"/>
            <a:ext cx="5192534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955173"/>
            <a:ext cx="5257800" cy="2825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3395767" y="1683913"/>
            <a:ext cx="4981575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32004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Data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2543175"/>
            <a:ext cx="6124575" cy="1771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2438400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8972" y="4279058"/>
            <a:ext cx="5334000" cy="4572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/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8229600" cy="1752600"/>
          </a:xfrm>
        </p:spPr>
        <p:txBody>
          <a:bodyPr/>
          <a:lstStyle/>
          <a:p>
            <a:r>
              <a:rPr lang="en-US" altLang="en-US" dirty="0" smtClean="0"/>
              <a:t>Transparent Data Encryption</a:t>
            </a:r>
          </a:p>
          <a:p>
            <a:pPr lvl="1"/>
            <a:r>
              <a:rPr lang="en-US" altLang="en-US" dirty="0" smtClean="0"/>
              <a:t>Setup and verification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Steve Jones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Editor and Founder, </a:t>
            </a:r>
            <a:r>
              <a:rPr lang="en-US" altLang="en-US" dirty="0" err="1" smtClean="0">
                <a:solidFill>
                  <a:schemeClr val="tx1"/>
                </a:solidFill>
              </a:rPr>
              <a:t>SQLServerCentral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Evangelist, Red Gate Software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23 years experience with SQL Server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  <a:hlinkClick r:id="rId2"/>
              </a:rPr>
              <a:t>@way0utwest</a:t>
            </a:r>
            <a:r>
              <a:rPr lang="en-US" altLang="en-US" dirty="0" smtClean="0">
                <a:solidFill>
                  <a:schemeClr val="tx1"/>
                </a:solidFill>
              </a:rPr>
              <a:t> (Twitter)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altLang="en-US" dirty="0" smtClean="0">
                <a:solidFill>
                  <a:schemeClr val="tx1"/>
                </a:solidFill>
                <a:hlinkClick r:id="rId3"/>
              </a:rPr>
              <a:t>www.linkedin.com/in/way0utwest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/>
                </a:solidFill>
                <a:hlinkClick r:id="rId4"/>
              </a:rPr>
              <a:t>www.voiceofthedba.com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dirty="0" err="1" smtClean="0">
                <a:solidFill>
                  <a:schemeClr val="tx1"/>
                </a:solidFill>
              </a:rPr>
              <a:t>SQLServerCentral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smtClean="0">
                <a:solidFill>
                  <a:schemeClr val="tx1"/>
                </a:solidFill>
              </a:rPr>
              <a:t>(</a:t>
            </a:r>
            <a:r>
              <a:rPr lang="en-US" altLang="en-US" dirty="0" err="1" smtClean="0">
                <a:solidFill>
                  <a:schemeClr val="tx1"/>
                </a:solidFill>
              </a:rPr>
              <a:t>sjones</a:t>
            </a:r>
            <a:r>
              <a:rPr lang="en-US" altLang="en-US" dirty="0" smtClean="0">
                <a:solidFill>
                  <a:schemeClr val="tx1"/>
                </a:solidFill>
              </a:rPr>
              <a:t>@)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1184468"/>
            <a:ext cx="2912260" cy="4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7162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1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960115"/>
            <a:ext cx="8778258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5105400" cy="40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dingmachin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.95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77165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4648200"/>
            <a:ext cx="228600" cy="1143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4305300"/>
            <a:ext cx="609600" cy="3810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4114800"/>
            <a:ext cx="762000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3657600"/>
            <a:ext cx="0" cy="4572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2057400"/>
            <a:ext cx="1524000" cy="1752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3581400"/>
            <a:ext cx="740664" cy="2926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4191000"/>
            <a:ext cx="381000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4362450"/>
            <a:ext cx="266700" cy="5715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42195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4371975"/>
            <a:ext cx="370332" cy="1143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3352800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3343275"/>
            <a:ext cx="0" cy="7715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3251257"/>
            <a:ext cx="654558" cy="22860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/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8229600" cy="1752600"/>
          </a:xfrm>
        </p:spPr>
        <p:txBody>
          <a:bodyPr/>
          <a:lstStyle/>
          <a:p>
            <a:r>
              <a:rPr lang="en-US" altLang="en-US" dirty="0" smtClean="0"/>
              <a:t>Column Level Encryption</a:t>
            </a:r>
          </a:p>
          <a:p>
            <a:pPr lvl="1"/>
            <a:r>
              <a:rPr lang="en-US" altLang="en-US" dirty="0" smtClean="0"/>
              <a:t>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066800"/>
            <a:ext cx="6448425" cy="47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Encryption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691313" cy="5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0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/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Encryption is complex</a:t>
            </a:r>
          </a:p>
          <a:p>
            <a:r>
              <a:rPr lang="en-US" altLang="en-US" dirty="0" smtClean="0"/>
              <a:t>Secure communications with SSL or IPSEC encryption</a:t>
            </a:r>
          </a:p>
          <a:p>
            <a:pPr lvl="1"/>
            <a:r>
              <a:rPr lang="en-US" altLang="en-US" dirty="0" smtClean="0"/>
              <a:t>Both fairly low impact.</a:t>
            </a:r>
          </a:p>
          <a:p>
            <a:pPr lvl="1"/>
            <a:r>
              <a:rPr lang="en-US" altLang="en-US" dirty="0" smtClean="0"/>
              <a:t>IPSEC – Windows Admin</a:t>
            </a:r>
          </a:p>
          <a:p>
            <a:pPr lvl="1"/>
            <a:r>
              <a:rPr lang="en-US" altLang="en-US" dirty="0" smtClean="0"/>
              <a:t>SSL – Windows + SQL Admin</a:t>
            </a:r>
          </a:p>
          <a:p>
            <a:r>
              <a:rPr lang="en-US" altLang="en-US" dirty="0" smtClean="0"/>
              <a:t>Transparent Data Encryption</a:t>
            </a:r>
          </a:p>
          <a:p>
            <a:pPr lvl="1"/>
            <a:r>
              <a:rPr lang="en-US" altLang="en-US" dirty="0" smtClean="0"/>
              <a:t>At rest encryption of data and backups</a:t>
            </a:r>
          </a:p>
          <a:p>
            <a:pPr lvl="1"/>
            <a:r>
              <a:rPr lang="en-US" altLang="en-US" dirty="0" smtClean="0"/>
              <a:t>No protection from authorized users</a:t>
            </a:r>
          </a:p>
          <a:p>
            <a:pPr lvl="1"/>
            <a:r>
              <a:rPr lang="en-US" altLang="en-US" dirty="0" smtClean="0"/>
              <a:t>Use whole disk encryption on laptops</a:t>
            </a:r>
          </a:p>
          <a:p>
            <a:r>
              <a:rPr lang="en-US" altLang="en-US" dirty="0" smtClean="0"/>
              <a:t>Column Encryption</a:t>
            </a:r>
          </a:p>
          <a:p>
            <a:pPr lvl="1"/>
            <a:r>
              <a:rPr lang="en-US" altLang="en-US" dirty="0" smtClean="0"/>
              <a:t>Use hash buckets for performance</a:t>
            </a:r>
          </a:p>
          <a:p>
            <a:pPr lvl="1"/>
            <a:r>
              <a:rPr lang="en-US" altLang="en-US" dirty="0" smtClean="0"/>
              <a:t>Need a good bucket value that can be chosen ahead of time</a:t>
            </a:r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4853757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905000"/>
            <a:ext cx="9144000" cy="2109787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Don’t forget to complete an online evaluation on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EventBoard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!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solidFill>
                  <a:schemeClr val="tx2"/>
                </a:solidFill>
                <a:latin typeface="+mj-lt"/>
              </a:rPr>
              <a:t>Session: SQL222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Protecting your data with encryption while maintaining</a:t>
            </a:r>
          </a:p>
          <a:p>
            <a:pPr algn="ctr"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Performance in SQL Server 2014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evaluation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62000"/>
          </a:xfrm>
        </p:spPr>
        <p:txBody>
          <a:bodyPr/>
          <a:lstStyle/>
          <a:p>
            <a:r>
              <a:rPr lang="en-US" sz="4800" dirty="0" smtClean="0">
                <a:solidFill>
                  <a:srgbClr val="22AFE7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rgbClr val="22AFE7"/>
              </a:solidFill>
              <a:cs typeface="Mangal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40386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3000"/>
            <a:ext cx="3857178" cy="1399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57200"/>
            <a:ext cx="13716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0313"/>
            <a:ext cx="914400" cy="2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Encryption </a:t>
            </a:r>
            <a:r>
              <a:rPr lang="en-US" b="0" dirty="0"/>
              <a:t>Formulas - http://math.tut.fi/~ruohonen/MC.pdf</a:t>
            </a:r>
          </a:p>
          <a:p>
            <a:r>
              <a:rPr lang="en-US" b="0" dirty="0" smtClean="0"/>
              <a:t>Trusted Authority – Let Me </a:t>
            </a:r>
            <a:r>
              <a:rPr lang="en-US" b="0" dirty="0"/>
              <a:t>Google That For You - </a:t>
            </a:r>
            <a:r>
              <a:rPr lang="en-US" dirty="0">
                <a:hlinkClick r:id="rId2"/>
              </a:rPr>
              <a:t>http://www.lmgtfy.com/?q=trusted+authority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r>
              <a:rPr lang="en-US" dirty="0" smtClean="0"/>
              <a:t>SSL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SSL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support.microsoft.com/kb/316898</a:t>
            </a:r>
            <a:endParaRPr lang="en-US" dirty="0" smtClean="0"/>
          </a:p>
          <a:p>
            <a:pPr lvl="1"/>
            <a:r>
              <a:rPr lang="en-US" dirty="0" err="1" smtClean="0"/>
              <a:t>IPSec</a:t>
            </a:r>
            <a:r>
              <a:rPr lang="en-US" dirty="0" smtClean="0"/>
              <a:t> v </a:t>
            </a:r>
            <a:r>
              <a:rPr lang="en-US" dirty="0"/>
              <a:t>SSL Tunnel -http://</a:t>
            </a:r>
            <a:r>
              <a:rPr lang="en-US" dirty="0" smtClean="0"/>
              <a:t>searchsecurity.techtarget.com/feature/Tunnel-vision-Choosing-a-VPN-SSL-VPN-vs-</a:t>
            </a:r>
            <a:r>
              <a:rPr lang="en-US" dirty="0" err="1" smtClean="0"/>
              <a:t>IPSec</a:t>
            </a:r>
            <a:r>
              <a:rPr lang="en-US" dirty="0" smtClean="0"/>
              <a:t>-VPN</a:t>
            </a:r>
          </a:p>
          <a:p>
            <a:pPr lvl="1"/>
            <a:r>
              <a:rPr lang="en-US" dirty="0"/>
              <a:t>Technical comparison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eprint.iacr.org/2004/314.pdf</a:t>
            </a:r>
            <a:endParaRPr lang="en-US" dirty="0" smtClean="0"/>
          </a:p>
          <a:p>
            <a:pPr lvl="1"/>
            <a:r>
              <a:rPr lang="en-US" dirty="0" err="1" smtClean="0"/>
              <a:t>StackExchange</a:t>
            </a:r>
            <a:r>
              <a:rPr lang="en-US" dirty="0"/>
              <a:t> discussion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security.stackexchange.com/questions/14334/when-is-it-appropriate-to-ssl-encrypt-database-connections</a:t>
            </a:r>
            <a:endParaRPr lang="en-US" dirty="0" smtClean="0"/>
          </a:p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TDE</a:t>
            </a:r>
          </a:p>
          <a:p>
            <a:pPr lvl="1"/>
            <a:r>
              <a:rPr lang="en-US" dirty="0"/>
              <a:t>TDE - http://technet.microsoft.com/en-us/library/bb934049.aspx</a:t>
            </a:r>
            <a:endParaRPr lang="en-US" dirty="0" smtClean="0"/>
          </a:p>
          <a:p>
            <a:pPr lvl="1"/>
            <a:r>
              <a:rPr lang="en-US" dirty="0"/>
              <a:t>TDE - https://www.simple-talk.com/sql/database-administration/transparent-data-encryption/</a:t>
            </a:r>
            <a:endParaRPr lang="en-US" dirty="0" smtClean="0"/>
          </a:p>
          <a:p>
            <a:r>
              <a:rPr lang="en-US" dirty="0" smtClean="0"/>
              <a:t>Encryption</a:t>
            </a:r>
          </a:p>
          <a:p>
            <a:pPr lvl="1"/>
            <a:r>
              <a:rPr lang="en-US" sz="1400" dirty="0" smtClean="0"/>
              <a:t>SQL </a:t>
            </a:r>
            <a:r>
              <a:rPr lang="en-US" sz="1400" dirty="0"/>
              <a:t>Server Encryption -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technet.microsoft.com/en-us/library/bb510663.aspx</a:t>
            </a:r>
            <a:endParaRPr lang="en-US" sz="1400" dirty="0" smtClean="0"/>
          </a:p>
          <a:p>
            <a:pPr lvl="1"/>
            <a:r>
              <a:rPr lang="en-US" sz="1400" dirty="0" smtClean="0"/>
              <a:t>Voice of the DBA </a:t>
            </a:r>
            <a:r>
              <a:rPr lang="en-US" sz="1400" dirty="0"/>
              <a:t>– Encryption - </a:t>
            </a:r>
            <a:r>
              <a:rPr lang="en-US" sz="1400" dirty="0">
                <a:hlinkClick r:id="rId3"/>
              </a:rPr>
              <a:t>http://voiceofthedba.wordpress.com/tag/encryption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Chris </a:t>
            </a:r>
            <a:r>
              <a:rPr lang="en-US" sz="1400" dirty="0"/>
              <a:t>Bell – Encryption -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wateroxconsulting.com/archives/category/sql/encryption</a:t>
            </a:r>
            <a:endParaRPr lang="en-US" sz="1400" dirty="0" smtClean="0"/>
          </a:p>
          <a:p>
            <a:pPr lvl="1"/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dpatrickcaldwell.blogspot.com/2010/10/sql-server-encrypted-columns.html</a:t>
            </a:r>
            <a:endParaRPr lang="en-US" sz="1400" dirty="0" smtClean="0"/>
          </a:p>
          <a:p>
            <a:pPr lvl="1"/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cappris.inria.fr/wp-content/uploads/2013/04/Benjamin-Nguyen.pdf</a:t>
            </a:r>
            <a:endParaRPr lang="en-US" sz="1400" dirty="0" smtClean="0"/>
          </a:p>
          <a:p>
            <a:pPr lvl="1"/>
            <a:r>
              <a:rPr lang="en-US" sz="1400" dirty="0"/>
              <a:t>http://research.ijcaonline.org/volume41/number4/pxc3877580.pdf</a:t>
            </a:r>
            <a:endParaRPr lang="en-US" sz="1400" dirty="0" smtClean="0"/>
          </a:p>
          <a:p>
            <a:pPr lvl="1"/>
            <a:r>
              <a:rPr lang="en-US" sz="1400" b="1" dirty="0"/>
              <a:t>Tamper evident encryption of integers </a:t>
            </a:r>
            <a:r>
              <a:rPr lang="en-US" sz="1400" b="1" dirty="0" smtClean="0"/>
              <a:t>using keyed </a:t>
            </a:r>
            <a:r>
              <a:rPr lang="en-US" sz="1400" b="1" dirty="0"/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Machine - https://www.youtube.com/watch?v=Pi4sH2R5tAs</a:t>
            </a:r>
          </a:p>
          <a:p>
            <a:r>
              <a:rPr lang="en-US" dirty="0" smtClean="0"/>
              <a:t>Complex </a:t>
            </a:r>
            <a:r>
              <a:rPr lang="en-US" dirty="0"/>
              <a:t>Machine Video </a:t>
            </a:r>
            <a:r>
              <a:rPr lang="en-US" dirty="0" smtClean="0"/>
              <a:t>/ Lego Balls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www.youtube.com/watch?v=sUtS52lqL5w</a:t>
            </a:r>
            <a:endParaRPr lang="en-US" dirty="0" smtClean="0"/>
          </a:p>
          <a:p>
            <a:r>
              <a:rPr lang="en-US" dirty="0"/>
              <a:t>Encryption functions - http://math.tut.fi/~ruohonen/MC.pdf</a:t>
            </a:r>
          </a:p>
          <a:p>
            <a:r>
              <a:rPr lang="en-US" dirty="0" smtClean="0"/>
              <a:t>Matrix </a:t>
            </a:r>
            <a:r>
              <a:rPr lang="en-US" dirty="0"/>
              <a:t>Gif 1 - http://red-pill.org/wp-content/uploads/2011/04/matrix-animated-image.gif</a:t>
            </a:r>
            <a:endParaRPr lang="en-US" dirty="0" smtClean="0"/>
          </a:p>
          <a:p>
            <a:r>
              <a:rPr lang="en-US" dirty="0"/>
              <a:t>Matrix Gif 2 -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i.imgur.com/Y9FXFKQ.gif</a:t>
            </a:r>
            <a:endParaRPr lang="en-US" dirty="0" smtClean="0"/>
          </a:p>
          <a:p>
            <a:r>
              <a:rPr lang="en-US" dirty="0"/>
              <a:t>Trouble Ticket sign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i.imgur.com/685Hq.jpg</a:t>
            </a:r>
            <a:endParaRPr lang="en-US" dirty="0" smtClean="0"/>
          </a:p>
          <a:p>
            <a:r>
              <a:rPr lang="en-US" dirty="0" smtClean="0"/>
              <a:t>Dot Matrix Printer </a:t>
            </a:r>
            <a:r>
              <a:rPr lang="en-US" dirty="0"/>
              <a:t>– http://vimeo.com/58200103</a:t>
            </a:r>
            <a:endParaRPr lang="en-US" dirty="0" smtClean="0"/>
          </a:p>
          <a:p>
            <a:r>
              <a:rPr lang="en-US" dirty="0" smtClean="0"/>
              <a:t>Trouble Ticket form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Starbucks - </a:t>
            </a:r>
            <a:r>
              <a:rPr lang="en-US" u="sng" dirty="0">
                <a:hlinkClick r:id="rId2"/>
              </a:rPr>
              <a:t>https://instoredoes.s3.amazonaws.com/images/blog/foam_thumb.jpg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Spill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thefamilyjules.com/wp-content/uploads/2009/11/spilled-starbucks.jpg</a:t>
            </a:r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media02.hongkiat.com/iphonewp/iphone-wallpaper-by-2createmedia.jpg</a:t>
            </a:r>
            <a:endParaRPr lang="en-US" dirty="0" smtClean="0"/>
          </a:p>
          <a:p>
            <a:r>
              <a:rPr lang="en-US" dirty="0"/>
              <a:t>TDE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i.technet.microsoft.com/cc434691.fig01%28en-us%29.gif</a:t>
            </a:r>
            <a:endParaRPr lang="en-US" dirty="0" smtClean="0"/>
          </a:p>
          <a:p>
            <a:r>
              <a:rPr lang="en-US" dirty="0"/>
              <a:t>Encryption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www.sqlservercentral.com/columnists/mcoles/SQL2K5Enc.png</a:t>
            </a:r>
            <a:endParaRPr lang="en-US" dirty="0" smtClean="0"/>
          </a:p>
          <a:p>
            <a:r>
              <a:rPr lang="en-US" dirty="0" smtClean="0"/>
              <a:t>Office Space consultants </a:t>
            </a:r>
            <a:r>
              <a:rPr lang="en-US" dirty="0"/>
              <a:t>- http://marcfrankmontoya.com/wp-content/uploads/2011/11/Office-Space-homies4.png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2066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4572000"/>
            <a:ext cx="302895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678838"/>
            <a:ext cx="260985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" y="2819400"/>
            <a:ext cx="547687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4953000"/>
            <a:ext cx="613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707</TotalTime>
  <Words>1118</Words>
  <Application>Microsoft Office PowerPoint</Application>
  <PresentationFormat>On-screen Show (4:3)</PresentationFormat>
  <Paragraphs>207</Paragraphs>
  <Slides>44</Slides>
  <Notes>31</Notes>
  <HiddenSlides>0</HiddenSlides>
  <MMClips>4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SQLintersection</vt:lpstr>
      <vt:lpstr>Title Master</vt:lpstr>
      <vt:lpstr>Content Master</vt:lpstr>
      <vt:lpstr>Section Divider Master</vt:lpstr>
      <vt:lpstr>DevConnections Protecting your data with encryption while maintaining performance in SQL Server 2014</vt:lpstr>
      <vt:lpstr>Agenda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Data Loss</vt:lpstr>
      <vt:lpstr>Transparent Data Encryption</vt:lpstr>
      <vt:lpstr>Transparent Data Encryption</vt:lpstr>
      <vt:lpstr>Demo</vt:lpstr>
      <vt:lpstr>PowerPoint Presentation</vt:lpstr>
      <vt:lpstr>Wait</vt:lpstr>
      <vt:lpstr>PowerPoint Presentation</vt:lpstr>
      <vt:lpstr>Column Encryption</vt:lpstr>
      <vt:lpstr>PowerPoint Presentation</vt:lpstr>
      <vt:lpstr>Bright Idea</vt:lpstr>
      <vt:lpstr>Demo</vt:lpstr>
      <vt:lpstr>Symmetric Encryption</vt:lpstr>
      <vt:lpstr>Asymmetric Encryption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sjones</cp:lastModifiedBy>
  <cp:revision>42</cp:revision>
  <cp:lastPrinted>2012-12-21T20:05:00Z</cp:lastPrinted>
  <dcterms:created xsi:type="dcterms:W3CDTF">2014-02-27T23:20:21Z</dcterms:created>
  <dcterms:modified xsi:type="dcterms:W3CDTF">2014-09-15T22:17:33Z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